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1"/>
  </p:notesMasterIdLst>
  <p:handoutMasterIdLst>
    <p:handoutMasterId r:id="rId22"/>
  </p:handoutMasterIdLst>
  <p:sldIdLst>
    <p:sldId id="256" r:id="rId8"/>
    <p:sldId id="271" r:id="rId9"/>
    <p:sldId id="335" r:id="rId10"/>
    <p:sldId id="336" r:id="rId11"/>
    <p:sldId id="337" r:id="rId12"/>
    <p:sldId id="341" r:id="rId13"/>
    <p:sldId id="342" r:id="rId14"/>
    <p:sldId id="338" r:id="rId15"/>
    <p:sldId id="339" r:id="rId16"/>
    <p:sldId id="340" r:id="rId17"/>
    <p:sldId id="343" r:id="rId18"/>
    <p:sldId id="345" r:id="rId19"/>
    <p:sldId id="305" r:id="rId20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5"/>
            <p14:sldId id="336"/>
            <p14:sldId id="337"/>
            <p14:sldId id="341"/>
            <p14:sldId id="342"/>
            <p14:sldId id="338"/>
            <p14:sldId id="339"/>
            <p14:sldId id="340"/>
            <p14:sldId id="343"/>
            <p14:sldId id="34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75626" autoAdjust="0"/>
  </p:normalViewPr>
  <p:slideViewPr>
    <p:cSldViewPr>
      <p:cViewPr varScale="1">
        <p:scale>
          <a:sx n="98" d="100"/>
          <a:sy n="98" d="100"/>
        </p:scale>
        <p:origin x="78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9993" indent="-169993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C13F-4BBB-49EA-84E6-8F63BB2B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F7CD15-55F0-4AE0-B2F1-0406630079E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additional reading for you on the web.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81C77-55F5-4650-ADAB-143FF40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0A22FB2-3F66-4CB5-B456-5FB2FE10DE8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Silly example</a:t>
            </a:r>
          </a:p>
          <a:p>
            <a:endParaRPr lang="en-US" dirty="0"/>
          </a:p>
          <a:p>
            <a:r>
              <a:rPr lang="en-US" dirty="0"/>
              <a:t>Depends on the type having a “+” operator.</a:t>
            </a:r>
          </a:p>
          <a:p>
            <a:endParaRPr lang="en-US" dirty="0"/>
          </a:p>
          <a:p>
            <a:r>
              <a:rPr lang="en-US" dirty="0"/>
              <a:t>Value is copied in on the set. For built ins like int and float, that’s OK. What about for complex objects?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code is similar. And when I say similar I mean EXACTLY THE SAME, except for the type. We can think of the code generically – without a specific type – with a substitutable type. C++ templates: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5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#10 what happens if T doesn’t support “+”? Get a compile error when you try to use it with that type.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5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0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need a virtual destructor in my class with virtual functions. Didn’t technically have to erase or even delete.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08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a couple of things to think about and/or try. This is totally optional … nothing for you to send to 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D21A-57F1-412E-B2BC-299D381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0BF5907-F0BD-45FC-B7B8-6C093E7322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st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geeksforgeeks.org/generics-in-c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C++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39624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C++ Templates</a:t>
            </a:r>
          </a:p>
          <a:p>
            <a:pPr>
              <a:buFont typeface="Arial" charset="0"/>
              <a:buChar char="•"/>
            </a:pPr>
            <a:r>
              <a:rPr lang="en-US" dirty="0"/>
              <a:t>Vectors and Lists</a:t>
            </a:r>
          </a:p>
          <a:p>
            <a:pPr>
              <a:buFont typeface="Arial" charset="0"/>
              <a:buChar char="•"/>
            </a:pPr>
            <a:r>
              <a:rPr lang="en-US" dirty="0"/>
              <a:t>Object Slicing</a:t>
            </a:r>
          </a:p>
          <a:p>
            <a:pPr>
              <a:buFont typeface="Arial" charset="0"/>
              <a:buChar char="•"/>
            </a:pPr>
            <a:r>
              <a:rPr lang="en-US" dirty="0"/>
              <a:t>Polymorphism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 descr="A close up of an object&#10;&#10;Description automatically generated">
            <a:extLst>
              <a:ext uri="{FF2B5EF4-FFF2-40B4-BE49-F238E27FC236}">
                <a16:creationId xmlns:a16="http://schemas.microsoft.com/office/drawing/2014/main" id="{2E4CCA2D-46FE-4DE9-873C-40FFCEEBA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68" y="1148269"/>
            <a:ext cx="43148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787120DD-30ED-4292-B537-4A640B27E5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73" y="2775819"/>
            <a:ext cx="3289570" cy="2193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5CCA2-BFAC-4683-A06E-C337A7A0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Slicing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005CA-9955-40F9-A539-BC183DA0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80B01-A1F2-40AA-ACB8-8ED069F579F5}"/>
              </a:ext>
            </a:extLst>
          </p:cNvPr>
          <p:cNvSpPr/>
          <p:nvPr/>
        </p:nvSpPr>
        <p:spPr>
          <a:xfrm>
            <a:off x="251755" y="732775"/>
            <a:ext cx="4091645" cy="4035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"Should not be here"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"Meow!"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"Woof!"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076F1-A8B0-4CBD-8828-6FCD170FA2EB}"/>
              </a:ext>
            </a:extLst>
          </p:cNvPr>
          <p:cNvSpPr txBox="1"/>
          <p:nvPr/>
        </p:nvSpPr>
        <p:spPr>
          <a:xfrm>
            <a:off x="3632352" y="732775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5BD73B-358F-45EA-A923-E2571D861D26}"/>
              </a:ext>
            </a:extLst>
          </p:cNvPr>
          <p:cNvSpPr/>
          <p:nvPr/>
        </p:nvSpPr>
        <p:spPr>
          <a:xfrm>
            <a:off x="4484451" y="732775"/>
            <a:ext cx="4407794" cy="225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an)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an.sayHi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dog.sayHi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speak(dog);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3E414-D684-409C-8F88-1FDBFDDF0B09}"/>
              </a:ext>
            </a:extLst>
          </p:cNvPr>
          <p:cNvSpPr txBox="1"/>
          <p:nvPr/>
        </p:nvSpPr>
        <p:spPr>
          <a:xfrm>
            <a:off x="8181197" y="732775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3BC7B-17FA-4D32-8DB4-538B49BA05D1}"/>
              </a:ext>
            </a:extLst>
          </p:cNvPr>
          <p:cNvSpPr txBox="1"/>
          <p:nvPr/>
        </p:nvSpPr>
        <p:spPr>
          <a:xfrm>
            <a:off x="4484452" y="3063031"/>
            <a:ext cx="2443530" cy="507020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Woof!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Should not be here</a:t>
            </a:r>
          </a:p>
        </p:txBody>
      </p:sp>
      <p:pic>
        <p:nvPicPr>
          <p:cNvPr id="12" name="Picture 2" descr="Image result for console icon">
            <a:extLst>
              <a:ext uri="{FF2B5EF4-FFF2-40B4-BE49-F238E27FC236}">
                <a16:creationId xmlns:a16="http://schemas.microsoft.com/office/drawing/2014/main" id="{51E0A37E-F015-42C7-99A3-5FDD4B64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17" y="3080029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6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CC03963-7C8A-4F6A-AF59-1634D0F620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36" y="1951037"/>
            <a:ext cx="4537753" cy="302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5CCA2-BFAC-4683-A06E-C337A7A0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Polymorphic Collections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005CA-9955-40F9-A539-BC183DA0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DFE45-ED36-485F-A902-EA67ECD4AB00}"/>
              </a:ext>
            </a:extLst>
          </p:cNvPr>
          <p:cNvSpPr/>
          <p:nvPr/>
        </p:nvSpPr>
        <p:spPr>
          <a:xfrm>
            <a:off x="520601" y="950006"/>
            <a:ext cx="4091645" cy="2617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dog.sayHi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zoo;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(dog);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(cat);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zoo[0].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F67B2-E240-4DF5-BC6D-A73246EC0936}"/>
              </a:ext>
            </a:extLst>
          </p:cNvPr>
          <p:cNvSpPr txBox="1"/>
          <p:nvPr/>
        </p:nvSpPr>
        <p:spPr>
          <a:xfrm>
            <a:off x="3901198" y="950006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6AAFC-F686-4DF5-827C-090089B33886}"/>
              </a:ext>
            </a:extLst>
          </p:cNvPr>
          <p:cNvSpPr txBox="1"/>
          <p:nvPr/>
        </p:nvSpPr>
        <p:spPr>
          <a:xfrm>
            <a:off x="2286000" y="3999203"/>
            <a:ext cx="2823693" cy="565993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Woof!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Should not be here</a:t>
            </a:r>
          </a:p>
        </p:txBody>
      </p:sp>
      <p:pic>
        <p:nvPicPr>
          <p:cNvPr id="10" name="Picture 2" descr="Image result for console icon">
            <a:extLst>
              <a:ext uri="{FF2B5EF4-FFF2-40B4-BE49-F238E27FC236}">
                <a16:creationId xmlns:a16="http://schemas.microsoft.com/office/drawing/2014/main" id="{DF476BC2-3C14-49AA-AA7A-2CAC9660E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012" y="4024524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7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s hand&#10;&#10;Description automatically generated">
            <a:extLst>
              <a:ext uri="{FF2B5EF4-FFF2-40B4-BE49-F238E27FC236}">
                <a16:creationId xmlns:a16="http://schemas.microsoft.com/office/drawing/2014/main" id="{ACA84F3B-1F70-434D-98FC-9D23B5A7CC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0599" y="1450681"/>
            <a:ext cx="4238303" cy="3513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5CCA2-BFAC-4683-A06E-C337A7A0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Polymorphic Collections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005CA-9955-40F9-A539-BC183DA0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DFE45-ED36-485F-A902-EA67ECD4AB00}"/>
              </a:ext>
            </a:extLst>
          </p:cNvPr>
          <p:cNvSpPr/>
          <p:nvPr/>
        </p:nvSpPr>
        <p:spPr>
          <a:xfrm>
            <a:off x="352261" y="742950"/>
            <a:ext cx="4091645" cy="4063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dog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cat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zoo;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(dog);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(cat);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zoo[0]-&gt;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zoo.erase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zoo.begin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zoo.erase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zoo.begin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dog;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cat;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F67B2-E240-4DF5-BC6D-A73246EC0936}"/>
              </a:ext>
            </a:extLst>
          </p:cNvPr>
          <p:cNvSpPr txBox="1"/>
          <p:nvPr/>
        </p:nvSpPr>
        <p:spPr>
          <a:xfrm>
            <a:off x="3732858" y="74295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6AAFC-F686-4DF5-827C-090089B33886}"/>
              </a:ext>
            </a:extLst>
          </p:cNvPr>
          <p:cNvSpPr txBox="1"/>
          <p:nvPr/>
        </p:nvSpPr>
        <p:spPr>
          <a:xfrm>
            <a:off x="4800600" y="742950"/>
            <a:ext cx="2823693" cy="565993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Woof!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Woof!</a:t>
            </a:r>
          </a:p>
        </p:txBody>
      </p:sp>
      <p:pic>
        <p:nvPicPr>
          <p:cNvPr id="10" name="Picture 2" descr="Image result for console icon">
            <a:extLst>
              <a:ext uri="{FF2B5EF4-FFF2-40B4-BE49-F238E27FC236}">
                <a16:creationId xmlns:a16="http://schemas.microsoft.com/office/drawing/2014/main" id="{DF476BC2-3C14-49AA-AA7A-2CAC9660E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12" y="768271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9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atch&#10;&#10;Description automatically generated">
            <a:extLst>
              <a:ext uri="{FF2B5EF4-FFF2-40B4-BE49-F238E27FC236}">
                <a16:creationId xmlns:a16="http://schemas.microsoft.com/office/drawing/2014/main" id="{8CC3441C-F610-436F-8E4D-FBC5F6F51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03" y="935365"/>
            <a:ext cx="2551714" cy="31186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6324600" cy="2971800"/>
          </a:xfrm>
        </p:spPr>
        <p:txBody>
          <a:bodyPr/>
          <a:lstStyle/>
          <a:p>
            <a:r>
              <a:rPr lang="en-US" dirty="0"/>
              <a:t>Make a class that holds a fixed size array of 5000 integers.</a:t>
            </a:r>
          </a:p>
          <a:p>
            <a:r>
              <a:rPr lang="en-US" dirty="0"/>
              <a:t>Perform a timing analysis of inserting 1000 objects to the start of a &lt;vector&gt;. Then to a &lt;list&gt;.</a:t>
            </a:r>
          </a:p>
          <a:p>
            <a:r>
              <a:rPr lang="en-US" dirty="0"/>
              <a:t>Perform a timing analysis of reading 1000 random elements from a &lt;vector&gt; and a &lt;list&gt;.</a:t>
            </a:r>
          </a:p>
          <a:p>
            <a:r>
              <a:rPr lang="en-US" dirty="0"/>
              <a:t>Do the times make sense to you knowing how these collections are implemented?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http://www.cplusplus.com/reference/stl/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https://www.geeksforgeeks.org/generics-in-c/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FB603F-0F77-48BF-AE88-EBD7A5D9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917" y="2890930"/>
            <a:ext cx="6704084" cy="1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BC690-C3CA-4048-9677-CF05F15A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C78EE-A19E-45E2-BCC0-B1D53497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877F1C-A0EC-42B0-BB2F-0ADE9290D971}"/>
              </a:ext>
            </a:extLst>
          </p:cNvPr>
          <p:cNvSpPr/>
          <p:nvPr/>
        </p:nvSpPr>
        <p:spPr>
          <a:xfrm>
            <a:off x="203353" y="712884"/>
            <a:ext cx="2768447" cy="364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value)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value;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other)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other;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C823B-657F-4EC0-A699-134B40192776}"/>
              </a:ext>
            </a:extLst>
          </p:cNvPr>
          <p:cNvSpPr txBox="1"/>
          <p:nvPr/>
        </p:nvSpPr>
        <p:spPr>
          <a:xfrm>
            <a:off x="2258458" y="72535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90ECE-FE39-40F8-941B-FD41588B30A0}"/>
              </a:ext>
            </a:extLst>
          </p:cNvPr>
          <p:cNvSpPr/>
          <p:nvPr/>
        </p:nvSpPr>
        <p:spPr>
          <a:xfrm>
            <a:off x="3200400" y="725606"/>
            <a:ext cx="2743200" cy="364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value)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value;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other)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other;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16B98-3F9C-4536-9D24-B6F22B03EE20}"/>
              </a:ext>
            </a:extLst>
          </p:cNvPr>
          <p:cNvSpPr/>
          <p:nvPr/>
        </p:nvSpPr>
        <p:spPr>
          <a:xfrm>
            <a:off x="6172200" y="725350"/>
            <a:ext cx="2743200" cy="3640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value)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value;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other)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other;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4D1F7-D8A4-4764-B6E9-87FEB82B81F6}"/>
              </a:ext>
            </a:extLst>
          </p:cNvPr>
          <p:cNvSpPr/>
          <p:nvPr/>
        </p:nvSpPr>
        <p:spPr>
          <a:xfrm>
            <a:off x="583434" y="1340616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B12ED-B934-428C-83DF-4FB9E341CD37}"/>
              </a:ext>
            </a:extLst>
          </p:cNvPr>
          <p:cNvSpPr/>
          <p:nvPr/>
        </p:nvSpPr>
        <p:spPr>
          <a:xfrm>
            <a:off x="1353468" y="1727747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98BD0B-47AE-40F1-B071-5CBA9F7D5B6A}"/>
              </a:ext>
            </a:extLst>
          </p:cNvPr>
          <p:cNvSpPr/>
          <p:nvPr/>
        </p:nvSpPr>
        <p:spPr>
          <a:xfrm>
            <a:off x="597721" y="2502666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475BC9-E2E0-4CFE-A51B-CF51C486AFAB}"/>
              </a:ext>
            </a:extLst>
          </p:cNvPr>
          <p:cNvSpPr/>
          <p:nvPr/>
        </p:nvSpPr>
        <p:spPr>
          <a:xfrm>
            <a:off x="612009" y="3293241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68C31-EE10-4AC9-A8B3-37CF0E2E6340}"/>
              </a:ext>
            </a:extLst>
          </p:cNvPr>
          <p:cNvSpPr/>
          <p:nvPr/>
        </p:nvSpPr>
        <p:spPr>
          <a:xfrm>
            <a:off x="1262063" y="3276600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FE7FB6-5F33-4D51-ABB7-AFC62E2AED71}"/>
              </a:ext>
            </a:extLst>
          </p:cNvPr>
          <p:cNvSpPr/>
          <p:nvPr/>
        </p:nvSpPr>
        <p:spPr>
          <a:xfrm>
            <a:off x="1949526" y="3488504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3F7C1-FDAA-4EF5-9D82-9D95211C0534}"/>
              </a:ext>
            </a:extLst>
          </p:cNvPr>
          <p:cNvSpPr/>
          <p:nvPr/>
        </p:nvSpPr>
        <p:spPr>
          <a:xfrm>
            <a:off x="3580634" y="1353316"/>
            <a:ext cx="5121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C726CB-22D4-43CD-B021-74C0A9702F6D}"/>
              </a:ext>
            </a:extLst>
          </p:cNvPr>
          <p:cNvSpPr/>
          <p:nvPr/>
        </p:nvSpPr>
        <p:spPr>
          <a:xfrm>
            <a:off x="4350668" y="1740447"/>
            <a:ext cx="449932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A401F-B95B-4E22-8B29-7421AA79F422}"/>
              </a:ext>
            </a:extLst>
          </p:cNvPr>
          <p:cNvSpPr/>
          <p:nvPr/>
        </p:nvSpPr>
        <p:spPr>
          <a:xfrm>
            <a:off x="3594920" y="2515366"/>
            <a:ext cx="49784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B2B25-9FC5-447D-B1DB-EF5474AC4B4A}"/>
              </a:ext>
            </a:extLst>
          </p:cNvPr>
          <p:cNvSpPr/>
          <p:nvPr/>
        </p:nvSpPr>
        <p:spPr>
          <a:xfrm>
            <a:off x="3609209" y="3289300"/>
            <a:ext cx="483556" cy="24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0FA4F9-8447-43A7-AF52-93C42C44B015}"/>
              </a:ext>
            </a:extLst>
          </p:cNvPr>
          <p:cNvSpPr/>
          <p:nvPr/>
        </p:nvSpPr>
        <p:spPr>
          <a:xfrm>
            <a:off x="4462462" y="3285304"/>
            <a:ext cx="44993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CB383B-5147-4062-A770-7E8E19E57A9A}"/>
              </a:ext>
            </a:extLst>
          </p:cNvPr>
          <p:cNvSpPr/>
          <p:nvPr/>
        </p:nvSpPr>
        <p:spPr>
          <a:xfrm>
            <a:off x="4946726" y="3501204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2C877-F00F-4D78-8A21-8B32B9DA67AE}"/>
              </a:ext>
            </a:extLst>
          </p:cNvPr>
          <p:cNvSpPr/>
          <p:nvPr/>
        </p:nvSpPr>
        <p:spPr>
          <a:xfrm>
            <a:off x="6539734" y="1333500"/>
            <a:ext cx="584966" cy="235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B43AB6-A094-4F75-9439-8FE8B5A269E9}"/>
              </a:ext>
            </a:extLst>
          </p:cNvPr>
          <p:cNvSpPr/>
          <p:nvPr/>
        </p:nvSpPr>
        <p:spPr>
          <a:xfrm>
            <a:off x="7359937" y="1743075"/>
            <a:ext cx="536287" cy="213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1A90EF-396C-4938-97E0-761319C6F76A}"/>
              </a:ext>
            </a:extLst>
          </p:cNvPr>
          <p:cNvSpPr/>
          <p:nvPr/>
        </p:nvSpPr>
        <p:spPr>
          <a:xfrm>
            <a:off x="6554021" y="2505074"/>
            <a:ext cx="599254" cy="22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D88C0-BFC4-42F1-8788-7776347C4630}"/>
              </a:ext>
            </a:extLst>
          </p:cNvPr>
          <p:cNvSpPr/>
          <p:nvPr/>
        </p:nvSpPr>
        <p:spPr>
          <a:xfrm>
            <a:off x="6568308" y="3276600"/>
            <a:ext cx="594491" cy="245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740AF1-028E-46BF-B1F4-E01D0882AAB8}"/>
              </a:ext>
            </a:extLst>
          </p:cNvPr>
          <p:cNvSpPr/>
          <p:nvPr/>
        </p:nvSpPr>
        <p:spPr>
          <a:xfrm>
            <a:off x="7504112" y="3314700"/>
            <a:ext cx="573087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E442C7-DE39-43B6-A481-2E5D3A814B06}"/>
              </a:ext>
            </a:extLst>
          </p:cNvPr>
          <p:cNvSpPr/>
          <p:nvPr/>
        </p:nvSpPr>
        <p:spPr>
          <a:xfrm>
            <a:off x="7905826" y="3488504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61533-A7B2-4CE3-86D4-F3EA22DD95E6}"/>
              </a:ext>
            </a:extLst>
          </p:cNvPr>
          <p:cNvSpPr txBox="1"/>
          <p:nvPr/>
        </p:nvSpPr>
        <p:spPr>
          <a:xfrm>
            <a:off x="5255658" y="72535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30F2D1-F794-4149-8AEF-24BB2FAC23F6}"/>
              </a:ext>
            </a:extLst>
          </p:cNvPr>
          <p:cNvSpPr txBox="1"/>
          <p:nvPr/>
        </p:nvSpPr>
        <p:spPr>
          <a:xfrm>
            <a:off x="8214758" y="745022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6308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boy, young, indoor&#10;&#10;Description automatically generated">
            <a:extLst>
              <a:ext uri="{FF2B5EF4-FFF2-40B4-BE49-F238E27FC236}">
                <a16:creationId xmlns:a16="http://schemas.microsoft.com/office/drawing/2014/main" id="{AE72C4FB-5EB3-4C52-90D3-1C2A7BC74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55" y="2525140"/>
            <a:ext cx="4216245" cy="244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BE0E33-BEEF-4DCE-AA06-F8980D0D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1A1F5-98FA-492A-9E1A-B52874CE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99C58D-151B-40AC-8166-1AD5B5CD011D}"/>
              </a:ext>
            </a:extLst>
          </p:cNvPr>
          <p:cNvSpPr/>
          <p:nvPr/>
        </p:nvSpPr>
        <p:spPr>
          <a:xfrm>
            <a:off x="685800" y="1096480"/>
            <a:ext cx="3682847" cy="3179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(15);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i.sum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 &lt;&lt; </a:t>
            </a:r>
            <a:r>
              <a:rPr lang="en-US" sz="16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(3.5);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f.sum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(1.2) &lt;&lt; </a:t>
            </a:r>
            <a:r>
              <a:rPr lang="en-US" sz="16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ThingStr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s.sum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&lt;&lt; </a:t>
            </a:r>
            <a:r>
              <a:rPr lang="en-US" sz="16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9FA1E-F74A-4AF8-8411-FC51FBE89D06}"/>
              </a:ext>
            </a:extLst>
          </p:cNvPr>
          <p:cNvSpPr txBox="1"/>
          <p:nvPr/>
        </p:nvSpPr>
        <p:spPr>
          <a:xfrm>
            <a:off x="3657599" y="109648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8C978-9D1F-43B4-BFD7-FCAA31D46C55}"/>
              </a:ext>
            </a:extLst>
          </p:cNvPr>
          <p:cNvSpPr txBox="1"/>
          <p:nvPr/>
        </p:nvSpPr>
        <p:spPr>
          <a:xfrm>
            <a:off x="5029200" y="1115530"/>
            <a:ext cx="2823693" cy="94041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35</a:t>
            </a:r>
          </a:p>
          <a:p>
            <a:r>
              <a:rPr lang="en-US" dirty="0">
                <a:latin typeface="Consolas" panose="020B0609020204030204" pitchFamily="49" charset="0"/>
              </a:rPr>
              <a:t>4.7</a:t>
            </a:r>
          </a:p>
          <a:p>
            <a:r>
              <a:rPr lang="en-US" dirty="0">
                <a:latin typeface="Consolas" panose="020B0609020204030204" pitchFamily="49" charset="0"/>
              </a:rPr>
              <a:t>HelloWorld</a:t>
            </a:r>
          </a:p>
        </p:txBody>
      </p:sp>
      <p:pic>
        <p:nvPicPr>
          <p:cNvPr id="8" name="Picture 2" descr="Image result for console icon">
            <a:extLst>
              <a:ext uri="{FF2B5EF4-FFF2-40B4-BE49-F238E27FC236}">
                <a16:creationId xmlns:a16="http://schemas.microsoft.com/office/drawing/2014/main" id="{9390FA25-AF6C-4C55-81CE-BF97BBFA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212" y="1140850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8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003B-E331-4A58-A9F8-55A87632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Templates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FB48B-08E8-4917-A5D7-F424504D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A8CAF-DB7E-4531-B5F1-C6430B5BC96B}"/>
              </a:ext>
            </a:extLst>
          </p:cNvPr>
          <p:cNvSpPr/>
          <p:nvPr/>
        </p:nvSpPr>
        <p:spPr>
          <a:xfrm>
            <a:off x="228600" y="856283"/>
            <a:ext cx="3454248" cy="364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446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6446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6446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value)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value;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6446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6446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6446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other)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other;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6D63A-710E-43B7-9E6C-F03198223F33}"/>
              </a:ext>
            </a:extLst>
          </p:cNvPr>
          <p:cNvSpPr txBox="1"/>
          <p:nvPr/>
        </p:nvSpPr>
        <p:spPr>
          <a:xfrm>
            <a:off x="2971799" y="856283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94829-B9A0-4CF0-9598-F28ABA639008}"/>
              </a:ext>
            </a:extLst>
          </p:cNvPr>
          <p:cNvSpPr/>
          <p:nvPr/>
        </p:nvSpPr>
        <p:spPr>
          <a:xfrm>
            <a:off x="4478186" y="856283"/>
            <a:ext cx="3454248" cy="2617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ti.set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(15);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ti.sum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tf.set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(3.5);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tf.sum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(1.2)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ts.set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ts.sum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4D46D-8332-415C-B099-C2602E3F3563}"/>
              </a:ext>
            </a:extLst>
          </p:cNvPr>
          <p:cNvSpPr txBox="1"/>
          <p:nvPr/>
        </p:nvSpPr>
        <p:spPr>
          <a:xfrm>
            <a:off x="7221385" y="856283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AD3A1-BF6D-441A-AF75-4B98A28E5A02}"/>
              </a:ext>
            </a:extLst>
          </p:cNvPr>
          <p:cNvSpPr/>
          <p:nvPr/>
        </p:nvSpPr>
        <p:spPr>
          <a:xfrm>
            <a:off x="497709" y="1483491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A33B6-1595-4552-834E-A1C564863B5B}"/>
              </a:ext>
            </a:extLst>
          </p:cNvPr>
          <p:cNvSpPr/>
          <p:nvPr/>
        </p:nvSpPr>
        <p:spPr>
          <a:xfrm>
            <a:off x="1267743" y="1870622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0AB15-3EDF-4731-9ECF-B8B76158D05E}"/>
              </a:ext>
            </a:extLst>
          </p:cNvPr>
          <p:cNvSpPr/>
          <p:nvPr/>
        </p:nvSpPr>
        <p:spPr>
          <a:xfrm>
            <a:off x="511996" y="2645541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1E1CF-A8C8-4D03-96D5-E2E686CC28A0}"/>
              </a:ext>
            </a:extLst>
          </p:cNvPr>
          <p:cNvSpPr/>
          <p:nvPr/>
        </p:nvSpPr>
        <p:spPr>
          <a:xfrm>
            <a:off x="526284" y="3436116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F1333-C943-4732-8336-F65333DA4DAE}"/>
              </a:ext>
            </a:extLst>
          </p:cNvPr>
          <p:cNvSpPr/>
          <p:nvPr/>
        </p:nvSpPr>
        <p:spPr>
          <a:xfrm>
            <a:off x="1062038" y="3429000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13870-70ED-4AE8-AB6D-2EBF402E1BE3}"/>
              </a:ext>
            </a:extLst>
          </p:cNvPr>
          <p:cNvSpPr/>
          <p:nvPr/>
        </p:nvSpPr>
        <p:spPr>
          <a:xfrm>
            <a:off x="1968576" y="3631379"/>
            <a:ext cx="30893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36186-E219-424C-9882-0B330D44ECB3}"/>
              </a:ext>
            </a:extLst>
          </p:cNvPr>
          <p:cNvSpPr txBox="1"/>
          <p:nvPr/>
        </p:nvSpPr>
        <p:spPr>
          <a:xfrm>
            <a:off x="4816208" y="3764932"/>
            <a:ext cx="2823693" cy="94041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35</a:t>
            </a:r>
          </a:p>
          <a:p>
            <a:r>
              <a:rPr lang="en-US" dirty="0">
                <a:latin typeface="Consolas" panose="020B0609020204030204" pitchFamily="49" charset="0"/>
              </a:rPr>
              <a:t>4.7</a:t>
            </a:r>
          </a:p>
          <a:p>
            <a:r>
              <a:rPr lang="en-US" dirty="0">
                <a:latin typeface="Consolas" panose="020B0609020204030204" pitchFamily="49" charset="0"/>
              </a:rPr>
              <a:t>HelloWorld</a:t>
            </a:r>
          </a:p>
        </p:txBody>
      </p:sp>
      <p:pic>
        <p:nvPicPr>
          <p:cNvPr id="16" name="Picture 2" descr="Image result for console icon">
            <a:extLst>
              <a:ext uri="{FF2B5EF4-FFF2-40B4-BE49-F238E27FC236}">
                <a16:creationId xmlns:a16="http://schemas.microsoft.com/office/drawing/2014/main" id="{AC6FD3A3-311E-4048-B773-0CCAE70F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20" y="3790252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A0A6BD-BB85-49B5-9510-1AF04C1F2F9E}"/>
              </a:ext>
            </a:extLst>
          </p:cNvPr>
          <p:cNvSpPr/>
          <p:nvPr/>
        </p:nvSpPr>
        <p:spPr>
          <a:xfrm>
            <a:off x="1450209" y="885825"/>
            <a:ext cx="264291" cy="235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FB3B3A-04D8-4076-B2FA-A6AFF1D8985A}"/>
              </a:ext>
            </a:extLst>
          </p:cNvPr>
          <p:cNvSpPr/>
          <p:nvPr/>
        </p:nvSpPr>
        <p:spPr>
          <a:xfrm>
            <a:off x="4511750" y="2705100"/>
            <a:ext cx="1774749" cy="269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139E-EE53-47A5-ABC4-3A9DC49E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C429C-08D4-441B-9F33-6385E30F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69831C-C541-4A20-B5A7-E23D68CD8672}"/>
              </a:ext>
            </a:extLst>
          </p:cNvPr>
          <p:cNvSpPr/>
          <p:nvPr/>
        </p:nvSpPr>
        <p:spPr>
          <a:xfrm>
            <a:off x="228600" y="742950"/>
            <a:ext cx="3682847" cy="2617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&lt;iostream&gt;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&lt;vector&gt;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EDCCD-E607-4C3A-97B4-AE2E56EB9214}"/>
              </a:ext>
            </a:extLst>
          </p:cNvPr>
          <p:cNvSpPr/>
          <p:nvPr/>
        </p:nvSpPr>
        <p:spPr>
          <a:xfrm>
            <a:off x="4321935" y="1167567"/>
            <a:ext cx="4136265" cy="3539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42;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50;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[0].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74ABA-4704-4D97-BD5A-16C666D5728B}"/>
              </a:ext>
            </a:extLst>
          </p:cNvPr>
          <p:cNvSpPr txBox="1"/>
          <p:nvPr/>
        </p:nvSpPr>
        <p:spPr>
          <a:xfrm>
            <a:off x="3200399" y="74295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11AC6-0778-470A-912F-C11054CA10D9}"/>
              </a:ext>
            </a:extLst>
          </p:cNvPr>
          <p:cNvSpPr txBox="1"/>
          <p:nvPr/>
        </p:nvSpPr>
        <p:spPr>
          <a:xfrm>
            <a:off x="7747152" y="1167567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62878-8375-4388-8242-E83B70572560}"/>
              </a:ext>
            </a:extLst>
          </p:cNvPr>
          <p:cNvSpPr txBox="1"/>
          <p:nvPr/>
        </p:nvSpPr>
        <p:spPr>
          <a:xfrm>
            <a:off x="685800" y="3605688"/>
            <a:ext cx="2823693" cy="940418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42</a:t>
            </a:r>
          </a:p>
          <a:p>
            <a:r>
              <a:rPr lang="en-US" dirty="0">
                <a:latin typeface="Consolas" panose="020B0609020204030204" pitchFamily="49" charset="0"/>
              </a:rPr>
              <a:t>50</a:t>
            </a:r>
          </a:p>
        </p:txBody>
      </p:sp>
      <p:pic>
        <p:nvPicPr>
          <p:cNvPr id="10" name="Picture 2" descr="Image result for console icon">
            <a:extLst>
              <a:ext uri="{FF2B5EF4-FFF2-40B4-BE49-F238E27FC236}">
                <a16:creationId xmlns:a16="http://schemas.microsoft.com/office/drawing/2014/main" id="{3742AFF3-A1A7-4CDE-81D5-BCBE433B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12" y="3631008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139E-EE53-47A5-ABC4-3A9DC49E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of Things (Templates)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C429C-08D4-441B-9F33-6385E30F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EDCCD-E607-4C3A-97B4-AE2E56EB9214}"/>
              </a:ext>
            </a:extLst>
          </p:cNvPr>
          <p:cNvSpPr/>
          <p:nvPr/>
        </p:nvSpPr>
        <p:spPr>
          <a:xfrm>
            <a:off x="392806" y="827290"/>
            <a:ext cx="4800600" cy="37700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42;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50;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[0].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11AC6-0778-470A-912F-C11054CA10D9}"/>
              </a:ext>
            </a:extLst>
          </p:cNvPr>
          <p:cNvSpPr txBox="1"/>
          <p:nvPr/>
        </p:nvSpPr>
        <p:spPr>
          <a:xfrm>
            <a:off x="4482357" y="82729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62878-8375-4388-8242-E83B70572560}"/>
              </a:ext>
            </a:extLst>
          </p:cNvPr>
          <p:cNvSpPr txBox="1"/>
          <p:nvPr/>
        </p:nvSpPr>
        <p:spPr>
          <a:xfrm>
            <a:off x="5486400" y="2215841"/>
            <a:ext cx="2823693" cy="940418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42</a:t>
            </a:r>
          </a:p>
          <a:p>
            <a:r>
              <a:rPr lang="en-US" dirty="0">
                <a:latin typeface="Consolas" panose="020B0609020204030204" pitchFamily="49" charset="0"/>
              </a:rPr>
              <a:t>50</a:t>
            </a:r>
          </a:p>
        </p:txBody>
      </p:sp>
      <p:pic>
        <p:nvPicPr>
          <p:cNvPr id="10" name="Picture 2" descr="Image result for console icon">
            <a:extLst>
              <a:ext uri="{FF2B5EF4-FFF2-40B4-BE49-F238E27FC236}">
                <a16:creationId xmlns:a16="http://schemas.microsoft.com/office/drawing/2014/main" id="{3742AFF3-A1A7-4CDE-81D5-BCBE433B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2" y="2241161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C19159-8DE5-489E-8B21-6AB072E87B3C}"/>
              </a:ext>
            </a:extLst>
          </p:cNvPr>
          <p:cNvCxnSpPr>
            <a:cxnSpLocks/>
          </p:cNvCxnSpPr>
          <p:nvPr/>
        </p:nvCxnSpPr>
        <p:spPr>
          <a:xfrm flipH="1" flipV="1">
            <a:off x="2597285" y="1525480"/>
            <a:ext cx="535021" cy="10231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1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EB1B-FDF2-43C5-B26F-2FECC9AB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C++ </a:t>
            </a:r>
            <a:r>
              <a:rPr lang="en-US" dirty="0">
                <a:solidFill>
                  <a:srgbClr val="7030A0"/>
                </a:solidFill>
              </a:rPr>
              <a:t>&lt;vector&gt;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&lt;list&gt;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BDCF8-D9E3-4534-8682-75983C02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A55D5-36EA-49ED-AB35-7162657F304F}"/>
              </a:ext>
            </a:extLst>
          </p:cNvPr>
          <p:cNvSpPr txBox="1"/>
          <p:nvPr/>
        </p:nvSpPr>
        <p:spPr>
          <a:xfrm>
            <a:off x="2057400" y="1013863"/>
            <a:ext cx="2057400" cy="21236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insert()</a:t>
            </a:r>
          </a:p>
          <a:p>
            <a:r>
              <a:rPr lang="en-US" sz="1200" dirty="0"/>
              <a:t>erase()</a:t>
            </a:r>
          </a:p>
          <a:p>
            <a:r>
              <a:rPr lang="en-US" sz="1200" dirty="0"/>
              <a:t>clear()</a:t>
            </a:r>
          </a:p>
          <a:p>
            <a:r>
              <a:rPr lang="en-US" sz="1200" dirty="0"/>
              <a:t>operator[ ]</a:t>
            </a:r>
          </a:p>
          <a:p>
            <a:r>
              <a:rPr lang="en-US" sz="1200" dirty="0"/>
              <a:t>size() : int</a:t>
            </a:r>
          </a:p>
          <a:p>
            <a:r>
              <a:rPr lang="en-US" sz="1200" dirty="0"/>
              <a:t>empty()</a:t>
            </a:r>
          </a:p>
          <a:p>
            <a:endParaRPr lang="en-US" sz="1200" dirty="0"/>
          </a:p>
          <a:p>
            <a:r>
              <a:rPr lang="en-US" sz="1200" dirty="0" err="1"/>
              <a:t>push_back</a:t>
            </a:r>
            <a:r>
              <a:rPr lang="en-US" sz="1200" dirty="0"/>
              <a:t>()</a:t>
            </a:r>
          </a:p>
          <a:p>
            <a:r>
              <a:rPr lang="en-US" sz="1200" dirty="0" err="1"/>
              <a:t>pop_back</a:t>
            </a:r>
            <a:r>
              <a:rPr lang="en-US" sz="1200" dirty="0"/>
              <a:t>()</a:t>
            </a:r>
          </a:p>
          <a:p>
            <a:endParaRPr lang="en-US" sz="1200" dirty="0"/>
          </a:p>
          <a:p>
            <a:r>
              <a:rPr lang="en-US" sz="1200" dirty="0" err="1"/>
              <a:t>shrink_to_fit</a:t>
            </a:r>
            <a:r>
              <a:rPr lang="en-US" sz="1200" dirty="0"/>
              <a:t>()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59AD-D06A-46A3-BC66-A04A1B081FC4}"/>
              </a:ext>
            </a:extLst>
          </p:cNvPr>
          <p:cNvSpPr txBox="1"/>
          <p:nvPr/>
        </p:nvSpPr>
        <p:spPr>
          <a:xfrm>
            <a:off x="2057400" y="644531"/>
            <a:ext cx="20574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8CED3-4A28-4EED-AA27-43F847CBD8BD}"/>
              </a:ext>
            </a:extLst>
          </p:cNvPr>
          <p:cNvSpPr txBox="1"/>
          <p:nvPr/>
        </p:nvSpPr>
        <p:spPr>
          <a:xfrm>
            <a:off x="5029202" y="1038056"/>
            <a:ext cx="2057400" cy="267765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insert()</a:t>
            </a:r>
          </a:p>
          <a:p>
            <a:r>
              <a:rPr lang="en-US" sz="1200" dirty="0"/>
              <a:t>erase()</a:t>
            </a:r>
          </a:p>
          <a:p>
            <a:r>
              <a:rPr lang="en-US" sz="1200" dirty="0"/>
              <a:t>clear()</a:t>
            </a:r>
          </a:p>
          <a:p>
            <a:r>
              <a:rPr lang="en-US" sz="1200" dirty="0"/>
              <a:t>operator[ ]</a:t>
            </a:r>
          </a:p>
          <a:p>
            <a:r>
              <a:rPr lang="en-US" sz="1200" dirty="0"/>
              <a:t>size() : int</a:t>
            </a:r>
          </a:p>
          <a:p>
            <a:r>
              <a:rPr lang="en-US" sz="1200" dirty="0"/>
              <a:t>empty()</a:t>
            </a:r>
          </a:p>
          <a:p>
            <a:endParaRPr lang="en-US" sz="1200" dirty="0"/>
          </a:p>
          <a:p>
            <a:r>
              <a:rPr lang="en-US" sz="1200" dirty="0" err="1"/>
              <a:t>push_back</a:t>
            </a:r>
            <a:r>
              <a:rPr lang="en-US" sz="1200" dirty="0"/>
              <a:t>()</a:t>
            </a:r>
          </a:p>
          <a:p>
            <a:r>
              <a:rPr lang="en-US" sz="1200" dirty="0" err="1"/>
              <a:t>push_front</a:t>
            </a:r>
            <a:r>
              <a:rPr lang="en-US" sz="1200" dirty="0"/>
              <a:t>()</a:t>
            </a:r>
          </a:p>
          <a:p>
            <a:r>
              <a:rPr lang="en-US" sz="1200" dirty="0" err="1"/>
              <a:t>pop_back</a:t>
            </a:r>
            <a:r>
              <a:rPr lang="en-US" sz="1200" dirty="0"/>
              <a:t>()</a:t>
            </a:r>
          </a:p>
          <a:p>
            <a:r>
              <a:rPr lang="en-US" sz="1200" dirty="0" err="1"/>
              <a:t>pop_front</a:t>
            </a:r>
            <a:r>
              <a:rPr lang="en-US" sz="1200" dirty="0"/>
              <a:t>()</a:t>
            </a:r>
          </a:p>
          <a:p>
            <a:endParaRPr lang="en-US" sz="1200" dirty="0"/>
          </a:p>
          <a:p>
            <a:r>
              <a:rPr lang="en-US" sz="1200" dirty="0"/>
              <a:t>splice()</a:t>
            </a:r>
          </a:p>
          <a:p>
            <a:r>
              <a:rPr lang="en-US" sz="1200" dirty="0"/>
              <a:t>merge()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216B9-DE13-423B-8EE1-0E792CE34BC6}"/>
              </a:ext>
            </a:extLst>
          </p:cNvPr>
          <p:cNvSpPr txBox="1"/>
          <p:nvPr/>
        </p:nvSpPr>
        <p:spPr>
          <a:xfrm>
            <a:off x="5029202" y="668724"/>
            <a:ext cx="20574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92F1B3-8444-4FF4-8BDC-D7E0F5DA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770565"/>
            <a:ext cx="5715000" cy="1134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EB2025-5772-4437-9F9B-F25CD3BB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70685"/>
            <a:ext cx="5709753" cy="8897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3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F0BF-A01C-4772-A88D-EBB8C4DE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of Built-ins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7A7B-83BB-46FD-B147-DE3C657F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010057" cy="3048000"/>
          </a:xfrm>
        </p:spPr>
        <p:txBody>
          <a:bodyPr/>
          <a:lstStyle/>
          <a:p>
            <a:r>
              <a:rPr lang="en-US" dirty="0"/>
              <a:t>You can make containers of built-ins or classes. </a:t>
            </a:r>
          </a:p>
          <a:p>
            <a:r>
              <a:rPr lang="en-US" dirty="0"/>
              <a:t>C++ treats your classes like built-in types. </a:t>
            </a:r>
          </a:p>
          <a:p>
            <a:r>
              <a:rPr lang="en-US" dirty="0"/>
              <a:t>Not so in Java.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use the boxing classes we talked about earlier.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4BA50-4204-408C-B53D-F6090531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B3EF2-8959-4500-856E-B03B3880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2" y="1859333"/>
            <a:ext cx="3742857" cy="723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573E8E-EDF5-40F3-BDB2-F3CCC39F41F3}"/>
              </a:ext>
            </a:extLst>
          </p:cNvPr>
          <p:cNvSpPr/>
          <p:nvPr/>
        </p:nvSpPr>
        <p:spPr>
          <a:xfrm>
            <a:off x="829143" y="1859333"/>
            <a:ext cx="3742857" cy="723810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3A45-904B-4DD4-A1A8-169BFC11BF65}"/>
              </a:ext>
            </a:extLst>
          </p:cNvPr>
          <p:cNvSpPr txBox="1"/>
          <p:nvPr/>
        </p:nvSpPr>
        <p:spPr>
          <a:xfrm>
            <a:off x="4089552" y="1859332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DC34EF-6228-4EA6-B4C5-27E8DA79E70F}"/>
              </a:ext>
            </a:extLst>
          </p:cNvPr>
          <p:cNvSpPr/>
          <p:nvPr/>
        </p:nvSpPr>
        <p:spPr>
          <a:xfrm>
            <a:off x="844166" y="3303235"/>
            <a:ext cx="3245386" cy="1402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List&lt;Integer&gt;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&lt;Integer&gt;();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B89D6-2B79-4BC6-9E99-52D2C1976279}"/>
              </a:ext>
            </a:extLst>
          </p:cNvPr>
          <p:cNvSpPr txBox="1"/>
          <p:nvPr/>
        </p:nvSpPr>
        <p:spPr>
          <a:xfrm>
            <a:off x="3578644" y="3303234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70EF5-AC88-4695-8171-0F3C6858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644" y="3889555"/>
            <a:ext cx="3961905" cy="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64218-A83B-45DF-B674-D74D2E8EBA49}"/>
              </a:ext>
            </a:extLst>
          </p:cNvPr>
          <p:cNvCxnSpPr>
            <a:cxnSpLocks/>
          </p:cNvCxnSpPr>
          <p:nvPr/>
        </p:nvCxnSpPr>
        <p:spPr>
          <a:xfrm flipV="1">
            <a:off x="2363822" y="4108602"/>
            <a:ext cx="1186362" cy="4640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45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10341</TotalTime>
  <Words>1359</Words>
  <Application>Microsoft Office PowerPoint</Application>
  <PresentationFormat>On-screen Show (16:9)</PresentationFormat>
  <Paragraphs>339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C++ Collections</vt:lpstr>
      <vt:lpstr>See Also</vt:lpstr>
      <vt:lpstr>Things</vt:lpstr>
      <vt:lpstr>Using Things</vt:lpstr>
      <vt:lpstr>C++ Templates</vt:lpstr>
      <vt:lpstr>Vector of Things</vt:lpstr>
      <vt:lpstr>Vector of Things (Templates)</vt:lpstr>
      <vt:lpstr>C++ &lt;vector&gt; and &lt;list&gt;</vt:lpstr>
      <vt:lpstr>Collection of Built-ins</vt:lpstr>
      <vt:lpstr>Object Slicing</vt:lpstr>
      <vt:lpstr>Polymorphic Collections</vt:lpstr>
      <vt:lpstr>Polymorphic Collections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336</cp:revision>
  <cp:lastPrinted>2018-07-29T22:26:15Z</cp:lastPrinted>
  <dcterms:created xsi:type="dcterms:W3CDTF">2015-07-04T21:12:26Z</dcterms:created>
  <dcterms:modified xsi:type="dcterms:W3CDTF">2019-11-05T01:18:34Z</dcterms:modified>
</cp:coreProperties>
</file>